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56" r:id="rId3"/>
    <p:sldId id="272" r:id="rId4"/>
    <p:sldId id="260" r:id="rId5"/>
    <p:sldId id="261" r:id="rId6"/>
    <p:sldId id="267" r:id="rId7"/>
    <p:sldId id="268" r:id="rId8"/>
    <p:sldId id="269" r:id="rId9"/>
    <p:sldId id="270" r:id="rId10"/>
    <p:sldId id="271" r:id="rId11"/>
    <p:sldId id="266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4B926567-3E7D-4F53-9946-E159D5D7FA31}">
          <p14:sldIdLst>
            <p14:sldId id="257"/>
            <p14:sldId id="256"/>
            <p14:sldId id="272"/>
            <p14:sldId id="260"/>
            <p14:sldId id="261"/>
            <p14:sldId id="267"/>
            <p14:sldId id="268"/>
            <p14:sldId id="269"/>
            <p14:sldId id="270"/>
            <p14:sldId id="271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" roundtripDataSignature="AMtx7miLFO2oAo9q5pYctm/Uj6Ds+f2S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7935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4704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7891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8141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9944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0765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libros.metabiblioteca.org/server/api/core/bitstreams/98716a50-e69a-479e-9b54-c885013b0a15/conten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ockcontent.com/es/blog/comercio-electronico/" TargetMode="External"/><Relationship Id="rId5" Type="http://schemas.openxmlformats.org/officeDocument/2006/relationships/hyperlink" Target="https://rockcontent.com/es/blog/author/edgar/" TargetMode="External"/><Relationship Id="rId4" Type="http://schemas.openxmlformats.org/officeDocument/2006/relationships/hyperlink" Target="https://repository.ucc.edu.co/server/api/core/bitstreams/693b8bdc-9024-429c-8182-37a4416d2c47/conten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/>
        </p:nvSpPr>
        <p:spPr>
          <a:xfrm>
            <a:off x="3479471" y="3591551"/>
            <a:ext cx="871252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 DE PROPUESTA P</a:t>
            </a:r>
            <a:r>
              <a:rPr lang="en-US" sz="4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ROYECTO INTEGRADOR DE AULA -PIA</a:t>
            </a:r>
            <a:endParaRPr sz="4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/>
          <p:nvPr/>
        </p:nvSpPr>
        <p:spPr>
          <a:xfrm>
            <a:off x="2022763" y="1165525"/>
            <a:ext cx="814647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BIBLIO</a:t>
            </a:r>
            <a:r>
              <a:rPr lang="en-US" sz="36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GRAFÍA</a:t>
            </a:r>
            <a:endParaRPr sz="18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538348" y="2458146"/>
            <a:ext cx="11115304" cy="310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CO" dirty="0"/>
              <a:t> </a:t>
            </a:r>
          </a:p>
          <a:p>
            <a:pPr lvl="0"/>
            <a:r>
              <a:rPr lang="es-CO" dirty="0"/>
              <a:t>Diana María Robayo-</a:t>
            </a:r>
            <a:r>
              <a:rPr lang="es-CO" dirty="0" err="1"/>
              <a:t>Botiva</a:t>
            </a:r>
            <a:r>
              <a:rPr lang="es-CO" dirty="0"/>
              <a:t> Universidad Cooperativa de Colombia Sede Villavicencio.</a:t>
            </a:r>
          </a:p>
          <a:p>
            <a:r>
              <a:rPr lang="es-CO" dirty="0"/>
              <a:t> </a:t>
            </a:r>
          </a:p>
          <a:p>
            <a:r>
              <a:rPr lang="es-CO" u="sng" dirty="0">
                <a:hlinkClick r:id="rId4"/>
              </a:rPr>
              <a:t>https://repository.ucc.edu.co/server/api/core/bitstreams/693b8bdc-9024-429c-8182-37a4416d2c47/content</a:t>
            </a:r>
            <a:endParaRPr lang="es-CO" u="sng" dirty="0"/>
          </a:p>
          <a:p>
            <a:endParaRPr lang="es-CO" dirty="0"/>
          </a:p>
          <a:p>
            <a:r>
              <a:rPr lang="es-CO" dirty="0"/>
              <a:t> </a:t>
            </a:r>
          </a:p>
          <a:p>
            <a:pPr lvl="0"/>
            <a:r>
              <a:rPr lang="es-CO" dirty="0"/>
              <a:t>VENTAJAS DEL MODELO COMERCIO ELECTRONICO.</a:t>
            </a:r>
            <a:br>
              <a:rPr lang="es-CO" dirty="0"/>
            </a:br>
            <a:r>
              <a:rPr lang="es-CO" dirty="0">
                <a:hlinkClick r:id="rId5"/>
              </a:rPr>
              <a:t>Edgar </a:t>
            </a:r>
            <a:r>
              <a:rPr lang="es-CO" dirty="0" err="1">
                <a:hlinkClick r:id="rId5"/>
              </a:rPr>
              <a:t>Higuerey</a:t>
            </a:r>
            <a:r>
              <a:rPr lang="es-CO" dirty="0"/>
              <a:t> Jun 1, 19</a:t>
            </a:r>
          </a:p>
          <a:p>
            <a:r>
              <a:rPr lang="es-CO" u="sng" dirty="0">
                <a:hlinkClick r:id="rId6"/>
              </a:rPr>
              <a:t>https://rockcontent.com/es/blog/comercio-electronico/</a:t>
            </a:r>
            <a:endParaRPr lang="es-CO" dirty="0"/>
          </a:p>
          <a:p>
            <a:r>
              <a:rPr lang="es-CO" dirty="0"/>
              <a:t> </a:t>
            </a:r>
          </a:p>
          <a:p>
            <a:pPr lvl="0"/>
            <a:r>
              <a:rPr lang="es-CO" dirty="0"/>
              <a:t>LIBRO BLANCO DEL COMERCIO ELECTRONICO.</a:t>
            </a:r>
          </a:p>
          <a:p>
            <a:r>
              <a:rPr lang="es-CO" dirty="0"/>
              <a:t>Asociación Española de Comercio Electrónico y Marketing Relacional (AECEM).</a:t>
            </a:r>
          </a:p>
          <a:p>
            <a:r>
              <a:rPr lang="es-CO" u="sng" dirty="0">
                <a:hlinkClick r:id="rId7"/>
              </a:rPr>
              <a:t>https://libros.metabiblioteca.org/server/api/core/bitstreams/98716a50-e69a-479e-9b54-c885013b0a15/content</a:t>
            </a:r>
            <a:endParaRPr lang="es-CO" dirty="0"/>
          </a:p>
          <a:p>
            <a:r>
              <a:rPr lang="es-CO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223209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5">
            <a:extLst>
              <a:ext uri="{FF2B5EF4-FFF2-40B4-BE49-F238E27FC236}">
                <a16:creationId xmlns:a16="http://schemas.microsoft.com/office/drawing/2014/main" id="{50846D72-8BDA-D176-B4E8-A620DDB1BF54}"/>
              </a:ext>
            </a:extLst>
          </p:cNvPr>
          <p:cNvSpPr txBox="1"/>
          <p:nvPr/>
        </p:nvSpPr>
        <p:spPr>
          <a:xfrm>
            <a:off x="3097172" y="605139"/>
            <a:ext cx="8839190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MX" sz="6000" b="1" dirty="0">
                <a:solidFill>
                  <a:schemeClr val="bg1"/>
                </a:solidFill>
                <a:latin typeface="+mj-lt"/>
              </a:rPr>
              <a:t>Emprendimiento</a:t>
            </a:r>
            <a:endParaRPr lang="es-CO" sz="6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uadroTexto 7">
            <a:extLst>
              <a:ext uri="{FF2B5EF4-FFF2-40B4-BE49-F238E27FC236}">
                <a16:creationId xmlns:a16="http://schemas.microsoft.com/office/drawing/2014/main" id="{7D49E534-E322-FE08-5D92-ADB071C49C1A}"/>
              </a:ext>
            </a:extLst>
          </p:cNvPr>
          <p:cNvSpPr txBox="1"/>
          <p:nvPr/>
        </p:nvSpPr>
        <p:spPr>
          <a:xfrm>
            <a:off x="511277" y="2505501"/>
            <a:ext cx="11425085" cy="209288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sz="2600" b="1" spc="800" dirty="0">
                <a:solidFill>
                  <a:schemeClr val="bg1"/>
                </a:solidFill>
                <a:latin typeface="+mj-lt"/>
              </a:rPr>
              <a:t>I.E José Acevedo &amp; Gómez</a:t>
            </a:r>
          </a:p>
          <a:p>
            <a:pPr>
              <a:defRPr/>
            </a:pPr>
            <a:endParaRPr lang="es-ES" sz="2600" b="1" spc="800" dirty="0">
              <a:solidFill>
                <a:schemeClr val="bg1"/>
              </a:solidFill>
              <a:latin typeface="+mj-lt"/>
            </a:endParaRPr>
          </a:p>
          <a:p>
            <a:pPr>
              <a:defRPr/>
            </a:pPr>
            <a:r>
              <a:rPr lang="es-ES" sz="2600" b="1" spc="800" dirty="0">
                <a:solidFill>
                  <a:schemeClr val="bg1"/>
                </a:solidFill>
                <a:latin typeface="+mj-lt"/>
              </a:rPr>
              <a:t>Programa de formación: Técnico auxilia.</a:t>
            </a:r>
          </a:p>
          <a:p>
            <a:pPr>
              <a:defRPr/>
            </a:pPr>
            <a:endParaRPr lang="es-ES" sz="2600" b="1" spc="800" dirty="0">
              <a:solidFill>
                <a:srgbClr val="FF0000"/>
              </a:solidFill>
              <a:latin typeface="+mj-lt"/>
            </a:endParaRPr>
          </a:p>
          <a:p>
            <a:pPr algn="ctr">
              <a:defRPr/>
            </a:pPr>
            <a:r>
              <a:rPr lang="es-ES" sz="2600" b="1" spc="800" dirty="0">
                <a:solidFill>
                  <a:schemeClr val="bg1"/>
                </a:solidFill>
                <a:latin typeface="+mj-lt"/>
              </a:rPr>
              <a:t>Grado: 11°</a:t>
            </a:r>
            <a:endParaRPr lang="es-CO" sz="2600" b="1" spc="8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/>
          <p:nvPr/>
        </p:nvSpPr>
        <p:spPr>
          <a:xfrm>
            <a:off x="2022763" y="1165525"/>
            <a:ext cx="814647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INTEGRANTES D</a:t>
            </a:r>
            <a:r>
              <a:rPr lang="en-US" sz="36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EL EQUIPO</a:t>
            </a:r>
            <a:endParaRPr sz="18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607174" y="2458146"/>
            <a:ext cx="11115304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 lang="es-MX" altLang="es-CO" sz="2400" dirty="0">
              <a:latin typeface="Calibri Light" panose="020F0302020204030204" pitchFamily="34" charset="0"/>
            </a:endParaRPr>
          </a:p>
          <a:p>
            <a:pPr algn="ctr"/>
            <a:endParaRPr lang="es-MX" altLang="es-CO" sz="2400" dirty="0">
              <a:latin typeface="Calibri Light" panose="020F0302020204030204" pitchFamily="34" charset="0"/>
            </a:endParaRPr>
          </a:p>
          <a:p>
            <a:pPr algn="ctr"/>
            <a:r>
              <a:rPr lang="es-MX" altLang="es-CO" sz="2400" dirty="0">
                <a:latin typeface="Calibri Light" panose="020F0302020204030204" pitchFamily="34" charset="0"/>
              </a:rPr>
              <a:t>M</a:t>
            </a:r>
            <a:r>
              <a:rPr lang="es-CO" altLang="es-CO" sz="2400" dirty="0">
                <a:latin typeface="Calibri Light" panose="020F0302020204030204" pitchFamily="34" charset="0"/>
              </a:rPr>
              <a:t>iguel Angel Henao Perez</a:t>
            </a:r>
          </a:p>
          <a:p>
            <a:pPr algn="just"/>
            <a:endParaRPr lang="es-CO" altLang="es-CO" sz="2400" dirty="0">
              <a:latin typeface="Calibri Light" panose="020F0302020204030204" pitchFamily="34" charset="0"/>
            </a:endParaRPr>
          </a:p>
          <a:p>
            <a:pPr algn="just"/>
            <a:endParaRPr lang="es-CO" altLang="es-CO" sz="2400" dirty="0">
              <a:latin typeface="Calibri Light" panose="020F0302020204030204" pitchFamily="34" charset="0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2235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/>
          <p:nvPr/>
        </p:nvSpPr>
        <p:spPr>
          <a:xfrm>
            <a:off x="3048000" y="1232679"/>
            <a:ext cx="60960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PROBLEMA O </a:t>
            </a:r>
            <a:r>
              <a:rPr lang="en-US" sz="40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NECESIDAD</a:t>
            </a:r>
            <a:endParaRPr sz="40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1867877" y="2547816"/>
            <a:ext cx="8557846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s-CO" sz="1600" dirty="0"/>
              <a:t>El almacén de ropa "CARPE DIEM" enfrenta dificultades en la gestión y actualización de su inventario, así como en la atención eficiente a sus clientes. Actualmente, el proceso de venta y seguimiento de productos se realiza de manera manual, lo que genera errores en el control de cantidad de mercancías que se tienen en depósito, demoras en las ventas y falta de acceso en tiempo real a la información del inventario. Además, la empresa carece de un sistema que permita a los clientes consultar y comprar productos en línea, limitando así su alcance de mercado y afectando las ventas.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/>
          <p:nvPr/>
        </p:nvSpPr>
        <p:spPr>
          <a:xfrm>
            <a:off x="5690921" y="0"/>
            <a:ext cx="560829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dirty="0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MARCO TEÓRICO Y ESTADO </a:t>
            </a:r>
            <a:r>
              <a:rPr lang="en-US" sz="3600" b="1" i="0" u="none" strike="noStrik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Y ESTADO DEL ARTE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6"/>
          <p:cNvPicPr preferRelativeResize="0"/>
          <p:nvPr/>
        </p:nvPicPr>
        <p:blipFill rotWithShape="1">
          <a:blip r:embed="rId4">
            <a:alphaModFix/>
          </a:blip>
          <a:srcRect l="16540" r="42115"/>
          <a:stretch/>
        </p:blipFill>
        <p:spPr>
          <a:xfrm>
            <a:off x="0" y="0"/>
            <a:ext cx="504092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7A6FFD41-5025-4C08-B799-A8D398302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9588" y="1332345"/>
            <a:ext cx="658228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s-MX" sz="1900" b="1" dirty="0"/>
              <a:t>Comercio electrónico (e-</a:t>
            </a:r>
            <a:r>
              <a:rPr lang="es-MX" sz="1900" b="1" dirty="0" err="1"/>
              <a:t>commerce</a:t>
            </a:r>
            <a:r>
              <a:rPr lang="es-MX" sz="1900" b="1" dirty="0"/>
              <a:t>)</a:t>
            </a:r>
            <a:r>
              <a:rPr lang="es-MX" sz="1900" dirty="0"/>
              <a:t>, modelo B2C, que es clave en la industria de la moda online. Se analiza el </a:t>
            </a:r>
            <a:r>
              <a:rPr lang="es-MX" sz="1900" b="1" dirty="0"/>
              <a:t>comportamiento del consumidor</a:t>
            </a:r>
            <a:r>
              <a:rPr lang="es-MX" sz="1900" dirty="0"/>
              <a:t> en línea, hábitos de compra, y la mediante transacciones seguras.</a:t>
            </a:r>
          </a:p>
          <a:p>
            <a:r>
              <a:rPr lang="es-MX" sz="1900" dirty="0"/>
              <a:t>Se aborda la </a:t>
            </a:r>
            <a:r>
              <a:rPr lang="es-MX" sz="1900" b="1" dirty="0"/>
              <a:t>experiencia del usuario (UX)</a:t>
            </a:r>
            <a:r>
              <a:rPr lang="es-MX" sz="1900" dirty="0"/>
              <a:t>, diseño fácil de usar y personalizado para mejorar la satisfacción del cliente. En cuanto al </a:t>
            </a:r>
            <a:r>
              <a:rPr lang="es-MX" sz="1900" b="1" dirty="0"/>
              <a:t>marketing digital</a:t>
            </a:r>
            <a:r>
              <a:rPr lang="es-MX" sz="1900" dirty="0"/>
              <a:t>, se revisan estrategias como el SEO, SEM, marketing en redes sociales y email marketing para atraer y retener clientes.</a:t>
            </a:r>
          </a:p>
          <a:p>
            <a:r>
              <a:rPr lang="es-MX" sz="1900" dirty="0"/>
              <a:t>La </a:t>
            </a:r>
            <a:r>
              <a:rPr lang="es-MX" sz="1900" b="1" dirty="0"/>
              <a:t>logística y gestión de inventario</a:t>
            </a:r>
            <a:r>
              <a:rPr lang="es-MX" sz="1900" dirty="0"/>
              <a:t> son esenciales para garantizar envíos eficientes. En términos de </a:t>
            </a:r>
            <a:r>
              <a:rPr lang="es-MX" sz="1900" b="1" dirty="0"/>
              <a:t>factores económicos</a:t>
            </a:r>
            <a:r>
              <a:rPr lang="es-MX" sz="1900" dirty="0"/>
              <a:t>, se busca reducir costos operativos y maximizar los márgenes de ganancia mediante una adecuada fijación de precios.</a:t>
            </a:r>
          </a:p>
          <a:p>
            <a:r>
              <a:rPr lang="es-MX" sz="1900" dirty="0"/>
              <a:t>Por último, se abordan los </a:t>
            </a:r>
            <a:r>
              <a:rPr lang="es-MX" sz="1900" b="1" dirty="0"/>
              <a:t>aspectos legales y éticos</a:t>
            </a:r>
            <a:r>
              <a:rPr lang="es-MX" sz="1900" dirty="0"/>
              <a:t>, incluyendo las normativas del comercio electrónico y la creciente demanda por prácticas sostenibles y éticas en la industria de la moda.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/>
          <p:nvPr/>
        </p:nvSpPr>
        <p:spPr>
          <a:xfrm>
            <a:off x="2930012" y="514925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OBJETIVOS DEL </a:t>
            </a:r>
            <a:r>
              <a:rPr lang="en-US" sz="36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PROYECTO</a:t>
            </a:r>
            <a:endParaRPr sz="18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256662-93F1-4477-9855-7D0B70EC8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78886"/>
            <a:ext cx="10270664" cy="823912"/>
          </a:xfrm>
        </p:spPr>
        <p:txBody>
          <a:bodyPr>
            <a:normAutofit/>
          </a:bodyPr>
          <a:lstStyle/>
          <a:p>
            <a:pPr algn="ctr"/>
            <a:r>
              <a:rPr lang="es-MX" sz="3200" dirty="0"/>
              <a:t>Objetivo General</a:t>
            </a:r>
            <a:endParaRPr lang="es-CO" sz="32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4BB7922-C9BB-4FC8-A730-0BDB39324DB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2505076"/>
            <a:ext cx="10270664" cy="1634305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s-CO" sz="2000" dirty="0">
                <a:latin typeface="+mn-lt"/>
              </a:rPr>
              <a:t>Desarrollar una plataforma web eficiente, intuitiva y segura para un almacén de ropa en Medellín, que permita la comercialización en línea, gestión de inventario y atención al cliente, optimizando la experiencia de compra del usuario.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91006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/>
          <p:nvPr/>
        </p:nvSpPr>
        <p:spPr>
          <a:xfrm>
            <a:off x="2777613" y="593582"/>
            <a:ext cx="66367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METODO</a:t>
            </a:r>
            <a:r>
              <a:rPr lang="en-US" sz="36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LOGÍA</a:t>
            </a:r>
            <a:endParaRPr sz="18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1155291" y="1484672"/>
            <a:ext cx="9881418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sz="2000" b="1" dirty="0">
                <a:latin typeface="+mn-lt"/>
              </a:rPr>
              <a:t>Investigación de Mercado</a:t>
            </a:r>
            <a:r>
              <a:rPr lang="es-CO" sz="2000" b="1" dirty="0"/>
              <a:t>: </a:t>
            </a:r>
            <a:r>
              <a:rPr lang="es-CO" sz="2000" dirty="0"/>
              <a:t>Análisis de las necesidades del público objetivo.</a:t>
            </a:r>
            <a:endParaRPr lang="es-CO" sz="2000" dirty="0">
              <a:latin typeface="+mn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sz="2000" b="1" dirty="0">
                <a:latin typeface="+mn-lt"/>
              </a:rPr>
              <a:t>Interfaz de Navegación</a:t>
            </a:r>
            <a:r>
              <a:rPr lang="es-CO" sz="2000" b="1" dirty="0"/>
              <a:t>: </a:t>
            </a:r>
            <a:r>
              <a:rPr lang="es-CO" sz="2000" dirty="0"/>
              <a:t>Creación de una interfaz de usuario intuitiva y atractiva.</a:t>
            </a:r>
            <a:endParaRPr lang="es-CO" sz="20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b="1" dirty="0">
                <a:latin typeface="+mn-lt"/>
              </a:rPr>
              <a:t>Desarrollo Web:</a:t>
            </a:r>
            <a:r>
              <a:rPr lang="es-CO" sz="2000" dirty="0"/>
              <a:t> Rapidez, seguridad y escalabilidad.</a:t>
            </a:r>
            <a:endParaRPr lang="es-CO" sz="20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b="1" dirty="0">
                <a:latin typeface="+mn-lt"/>
              </a:rPr>
              <a:t>Actualización de Modas: </a:t>
            </a:r>
            <a:r>
              <a:rPr lang="es-CO" sz="2000" dirty="0"/>
              <a:t>tendencias y preferencias del público objetivo.</a:t>
            </a:r>
            <a:endParaRPr lang="es-CO" sz="2000" dirty="0">
              <a:latin typeface="+mn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sz="2000" b="1" dirty="0">
                <a:latin typeface="+mn-lt"/>
              </a:rPr>
              <a:t>Gestión de Inventario: </a:t>
            </a:r>
            <a:r>
              <a:rPr lang="es-CO" sz="2000" dirty="0"/>
              <a:t>disponibilidad y actualizaciones automáticas del inventario.</a:t>
            </a:r>
            <a:endParaRPr lang="es-CO" sz="20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b="1" dirty="0">
                <a:latin typeface="+mn-lt"/>
              </a:rPr>
              <a:t>Opiniones y Reseñas: </a:t>
            </a:r>
            <a:r>
              <a:rPr lang="es-CO" sz="2000" dirty="0"/>
              <a:t>dejar reseñas y calificaciones, mejorando la confianza en los productos.</a:t>
            </a:r>
            <a:endParaRPr lang="es-CO" sz="2000" b="1" dirty="0">
              <a:latin typeface="+mn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sz="2000" b="1" dirty="0">
                <a:latin typeface="+mn-lt"/>
              </a:rPr>
              <a:t>Opciones de Envío: </a:t>
            </a:r>
            <a:r>
              <a:rPr lang="es-CO" sz="2000" dirty="0"/>
              <a:t>envío rápido y gratuito a partir de cierta cantidad.</a:t>
            </a:r>
            <a:endParaRPr lang="es-CO" sz="2000" b="1" dirty="0">
              <a:latin typeface="+mn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sz="2000" b="1" dirty="0">
                <a:latin typeface="+mn-lt"/>
              </a:rPr>
              <a:t>Promociones y Descuentos: </a:t>
            </a:r>
            <a:r>
              <a:rPr lang="es-CO" sz="2000" dirty="0"/>
              <a:t>Implementación de campañas promocionales.</a:t>
            </a:r>
            <a:endParaRPr lang="es-CO" sz="2000" b="1" dirty="0">
              <a:latin typeface="+mn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sz="2000" b="1" dirty="0">
                <a:latin typeface="+mn-lt"/>
              </a:rPr>
              <a:t>Política Para Devoluciones </a:t>
            </a:r>
            <a:r>
              <a:rPr lang="es-CO" sz="2000" b="1" dirty="0"/>
              <a:t>:</a:t>
            </a:r>
            <a:r>
              <a:rPr lang="es-CO" sz="2000" dirty="0"/>
              <a:t> Política sencilla de devoluciones y cambios para la satisfacción del cliente.</a:t>
            </a:r>
            <a:endParaRPr lang="es-CO" sz="2000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b="1" dirty="0">
                <a:latin typeface="+mn-lt"/>
              </a:rPr>
              <a:t>Análisis de Datos: </a:t>
            </a:r>
            <a:r>
              <a:rPr lang="es-CO" sz="2000" dirty="0"/>
              <a:t>Indicadores clave para identificar áreas de mejora (Clientes, ventas, envíos).</a:t>
            </a:r>
          </a:p>
          <a:p>
            <a:pPr lvl="0"/>
            <a:endParaRPr sz="2000" b="1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1017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/>
          <p:nvPr/>
        </p:nvSpPr>
        <p:spPr>
          <a:xfrm>
            <a:off x="2022763" y="668337"/>
            <a:ext cx="814647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RESULTADOS Y </a:t>
            </a:r>
            <a:r>
              <a:rPr lang="en-US" sz="36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PRODUCTOS ESPERADOS</a:t>
            </a:r>
            <a:endParaRPr sz="18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E50563B-1711-4FF0-9386-527D37E64EC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62014" y="1924971"/>
            <a:ext cx="10563070" cy="4436500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s-MX" dirty="0"/>
              <a:t> Se espera que la página web ofrezca una experiencia sencilla y rápida, con categorías y filtros fáciles de usar, brindando una variedad de productos y accesorios adaptados a diferentes gustos y presupuestos. Además, se prioriza la seguridad en las compras, métodos de pago confiables, envíos rápidos, y un servicio de atención al cliente eficiente.</a:t>
            </a:r>
          </a:p>
          <a:p>
            <a:pPr marL="114300" indent="0">
              <a:buNone/>
            </a:pPr>
            <a:r>
              <a:rPr lang="es-MX" u="sng" dirty="0"/>
              <a:t>S</a:t>
            </a:r>
            <a:r>
              <a:rPr lang="es-MX" dirty="0"/>
              <a:t>e busca convertir visitantes en compradores mediante un diseño y marketing efectivos, además de optimizar la gestión del inventario, envíos y devoluciones. Se prioriza el crecimiento sostenible, la expansión del catálogo y la mejora de la rentabilidad mediante la reducción de costos y el aumento de ingresos.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24140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/>
          <p:nvPr/>
        </p:nvSpPr>
        <p:spPr>
          <a:xfrm>
            <a:off x="2022763" y="1165525"/>
            <a:ext cx="814647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510094"/>
                </a:solidFill>
                <a:latin typeface="Calibri"/>
                <a:ea typeface="Calibri"/>
                <a:cs typeface="Calibri"/>
                <a:sym typeface="Calibri"/>
              </a:rPr>
              <a:t>CRONO</a:t>
            </a:r>
            <a:r>
              <a:rPr lang="en-US" sz="36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GRAMA</a:t>
            </a:r>
            <a:endParaRPr sz="18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7F2E2B-0E6F-4BA4-8CD4-97E62DCD9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612" y="2437327"/>
            <a:ext cx="9684774" cy="33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555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612</Words>
  <Application>Microsoft Office PowerPoint</Application>
  <PresentationFormat>Panorámica</PresentationFormat>
  <Paragraphs>51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KELLY ALEJANDRA OCHOA VILLEGA</dc:creator>
  <cp:lastModifiedBy>Miguel angel Henao perez</cp:lastModifiedBy>
  <cp:revision>13</cp:revision>
  <dcterms:created xsi:type="dcterms:W3CDTF">2023-04-18T17:15:14Z</dcterms:created>
  <dcterms:modified xsi:type="dcterms:W3CDTF">2024-11-12T23:32:51Z</dcterms:modified>
</cp:coreProperties>
</file>